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332" r:id="rId2"/>
    <p:sldId id="310" r:id="rId3"/>
    <p:sldId id="313" r:id="rId4"/>
    <p:sldId id="309" r:id="rId5"/>
    <p:sldId id="314" r:id="rId6"/>
    <p:sldId id="327" r:id="rId7"/>
    <p:sldId id="316" r:id="rId8"/>
    <p:sldId id="335" r:id="rId9"/>
    <p:sldId id="323" r:id="rId10"/>
    <p:sldId id="328" r:id="rId11"/>
    <p:sldId id="329" r:id="rId12"/>
    <p:sldId id="330" r:id="rId13"/>
    <p:sldId id="331" r:id="rId14"/>
    <p:sldId id="333" r:id="rId15"/>
    <p:sldId id="334" r:id="rId16"/>
    <p:sldId id="324" r:id="rId17"/>
    <p:sldId id="269" r:id="rId18"/>
    <p:sldId id="325" r:id="rId19"/>
    <p:sldId id="326" r:id="rId20"/>
  </p:sldIdLst>
  <p:sldSz cx="9144000" cy="5143500" type="screen16x9"/>
  <p:notesSz cx="6858000" cy="9144000"/>
  <p:embeddedFontLst>
    <p:embeddedFont>
      <p:font typeface="SimSun" panose="02010600030101010101" pitchFamily="2" charset="-122"/>
      <p:regular r:id="rId22"/>
    </p:embeddedFont>
    <p:embeddedFont>
      <p:font typeface="Fira Sans Medium" panose="020B0604020202020204" charset="0"/>
      <p:regular r:id="rId23"/>
      <p:bold r:id="rId24"/>
      <p:italic r:id="rId25"/>
      <p:boldItalic r:id="rId26"/>
    </p:embeddedFont>
    <p:embeddedFont>
      <p:font typeface="Fira Sans" panose="020B0604020202020204" charset="0"/>
      <p:regular r:id="rId27"/>
      <p:bold r:id="rId28"/>
      <p:italic r:id="rId29"/>
      <p:boldItalic r:id="rId30"/>
    </p:embeddedFont>
    <p:embeddedFont>
      <p:font typeface="Fira Sans SemiBold" panose="020B0604020202020204" charset="0"/>
      <p:regular r:id="rId31"/>
      <p:bold r:id="rId32"/>
      <p:italic r:id="rId33"/>
      <p:boldItalic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  <p:embeddedFont>
      <p:font typeface="Bebas Neue" panose="020B0604020202020204" charset="0"/>
      <p:regular r:id="rId39"/>
    </p:embeddedFont>
    <p:embeddedFont>
      <p:font typeface="Roboto Condensed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4EBE"/>
    <a:srgbClr val="200E74"/>
    <a:srgbClr val="F2A365"/>
    <a:srgbClr val="FFFFFF"/>
    <a:srgbClr val="8E6C00"/>
    <a:srgbClr val="D09E00"/>
    <a:srgbClr val="FDFDFD"/>
    <a:srgbClr val="0C539F"/>
    <a:srgbClr val="1852A1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5D0E06-C2EE-489A-B8EE-0A8812928D37}">
  <a:tblStyle styleId="{1B5D0E06-C2EE-489A-B8EE-0A8812928D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2641" autoAdjust="0"/>
  </p:normalViewPr>
  <p:slideViewPr>
    <p:cSldViewPr snapToGrid="0">
      <p:cViewPr varScale="1">
        <p:scale>
          <a:sx n="100" d="100"/>
          <a:sy n="100" d="100"/>
        </p:scale>
        <p:origin x="9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8025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496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106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42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424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885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4308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519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844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119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098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39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495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6262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537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02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733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331300"/>
            <a:ext cx="9144000" cy="4480900"/>
            <a:chOff x="0" y="331300"/>
            <a:chExt cx="9144000" cy="44809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0" y="3313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0" y="4812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4375" y="1193224"/>
            <a:ext cx="4775700" cy="210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Font typeface="Roboto Condensed"/>
              <a:buNone/>
              <a:defRPr sz="63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4375" y="3540487"/>
            <a:ext cx="47757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872200" y="2665425"/>
            <a:ext cx="2291100" cy="3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980700" y="2665425"/>
            <a:ext cx="2291100" cy="3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872200" y="2989877"/>
            <a:ext cx="22911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980696" y="2989877"/>
            <a:ext cx="22911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897000" y="514348"/>
            <a:ext cx="735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2" name="Google Shape;32;p5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5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26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6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491150" y="1647450"/>
            <a:ext cx="6161700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49" name="Google Shape;49;p8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8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8192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accent5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8050" y="51434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80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72" r:id="rId3"/>
    <p:sldLayoutId id="2147483673" r:id="rId4"/>
    <p:sldLayoutId id="214748367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228" y="902624"/>
            <a:ext cx="1083544" cy="10835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984859"/>
            <a:ext cx="9144000" cy="1766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ĐỒ ÁN TỐT NGHIỆP</a:t>
            </a:r>
            <a:endParaRPr lang="vi-VN" sz="2800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2000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ĐỀ TÀI</a:t>
            </a:r>
          </a:p>
          <a:p>
            <a:pPr algn="ctr">
              <a:lnSpc>
                <a:spcPct val="150000"/>
              </a:lnSpc>
            </a:pPr>
            <a:r>
              <a:rPr lang="en-US" sz="2800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PHÁT TRIỂN WEBSITE BÁN THIẾT BỊ TIN HỌC</a:t>
            </a:r>
            <a:endParaRPr lang="en-US" sz="2800" smtClean="0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6A93EB-8B55-801C-368C-4A5F241F6025}"/>
              </a:ext>
            </a:extLst>
          </p:cNvPr>
          <p:cNvSpPr txBox="1"/>
          <p:nvPr/>
        </p:nvSpPr>
        <p:spPr>
          <a:xfrm>
            <a:off x="0" y="119102"/>
            <a:ext cx="9144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vi-VN" sz="16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KHOA KỸ THUẬT VÀ CÔNG NGHỆ</a:t>
            </a:r>
          </a:p>
          <a:p>
            <a:pPr algn="ctr">
              <a:lnSpc>
                <a:spcPct val="150000"/>
              </a:lnSpc>
            </a:pPr>
            <a:r>
              <a:rPr lang="vi-VN" b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BỘ MÔN CÔNG NGHỆ THÔNG TIN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23541" y="3950102"/>
            <a:ext cx="2782211" cy="698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Giảng viên hướng dẫn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ThS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. PHẠM MINH ĐƯƠNG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86559" y="3950102"/>
            <a:ext cx="2119392" cy="698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Sinh 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viên thực hiện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NGÔ 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TẤN </a:t>
            </a: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LỢI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>
                <a:latin typeface="+mn-lt"/>
              </a:rPr>
              <a:t>1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025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-133444" y="0"/>
            <a:ext cx="539886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giải pháp đề xuất khách hàng</a:t>
            </a:r>
            <a:endParaRPr lang="en-US" sz="200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10</a:t>
            </a:r>
            <a:endParaRPr lang="en-US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r="14667" b="8149"/>
          <a:stretch/>
        </p:blipFill>
        <p:spPr>
          <a:xfrm>
            <a:off x="571500" y="419100"/>
            <a:ext cx="780288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7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-362044" y="0"/>
            <a:ext cx="539886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giải pháp đề xuất quản trị</a:t>
            </a:r>
            <a:endParaRPr lang="en-US" sz="200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11</a:t>
            </a:r>
            <a:endParaRPr lang="en-US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5" b="18223"/>
          <a:stretch/>
        </p:blipFill>
        <p:spPr>
          <a:xfrm>
            <a:off x="0" y="426720"/>
            <a:ext cx="9144000" cy="3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318516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Giao diện khách hàng</a:t>
            </a:r>
            <a:endParaRPr lang="en-US" sz="200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181"/>
          <a:stretch/>
        </p:blipFill>
        <p:spPr>
          <a:xfrm>
            <a:off x="1099557" y="378874"/>
            <a:ext cx="3577100" cy="44099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38"/>
          <a:stretch/>
        </p:blipFill>
        <p:spPr>
          <a:xfrm>
            <a:off x="4912164" y="378874"/>
            <a:ext cx="3172513" cy="44099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12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33800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269748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Giao diện quản trị</a:t>
            </a:r>
            <a:endParaRPr lang="en-US" sz="200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37"/>
          <a:stretch/>
        </p:blipFill>
        <p:spPr>
          <a:xfrm>
            <a:off x="172767" y="866554"/>
            <a:ext cx="3987835" cy="3103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74"/>
          <a:stretch/>
        </p:blipFill>
        <p:spPr>
          <a:xfrm>
            <a:off x="4310426" y="866554"/>
            <a:ext cx="4711807" cy="310346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13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11008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451104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Email và SMS xác nhận đơn hàng</a:t>
            </a:r>
            <a:endParaRPr lang="en-US" sz="2000"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14</a:t>
            </a:r>
            <a:endParaRPr lang="en-US" b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2" r="3164"/>
          <a:stretch/>
        </p:blipFill>
        <p:spPr>
          <a:xfrm>
            <a:off x="426720" y="364952"/>
            <a:ext cx="3893820" cy="44303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7160"/>
          <a:stretch/>
        </p:blipFill>
        <p:spPr>
          <a:xfrm>
            <a:off x="4965937" y="394112"/>
            <a:ext cx="3637043" cy="434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79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875" y="3953612"/>
            <a:ext cx="2621785" cy="709828"/>
          </a:xfrm>
          <a:prstGeom prst="rect">
            <a:avLst/>
          </a:prstGeom>
        </p:spPr>
      </p:pic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533400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Chatbot AI và Chat với nhân viên tư vấn</a:t>
            </a:r>
            <a:endParaRPr lang="en-US" sz="2000"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15</a:t>
            </a:r>
            <a:endParaRPr lang="en-US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389" y="411480"/>
            <a:ext cx="2986235" cy="4251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1626" r="1789" b="1136"/>
          <a:stretch/>
        </p:blipFill>
        <p:spPr>
          <a:xfrm>
            <a:off x="861060" y="411480"/>
            <a:ext cx="3588600" cy="361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smtClean="0">
                <a:latin typeface="+mn-lt"/>
              </a:rPr>
              <a:t>4. Kết luận và hướng phát triển</a:t>
            </a:r>
            <a:endParaRPr sz="44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Rectangle 17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16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21599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4"/>
          <p:cNvSpPr txBox="1">
            <a:spLocks noGrp="1"/>
          </p:cNvSpPr>
          <p:nvPr>
            <p:ph type="title"/>
          </p:nvPr>
        </p:nvSpPr>
        <p:spPr>
          <a:xfrm>
            <a:off x="-26376" y="-68192"/>
            <a:ext cx="1550376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>
                <a:latin typeface="+mn-lt"/>
              </a:rPr>
              <a:t>Kết luận</a:t>
            </a:r>
            <a:endParaRPr sz="2000">
              <a:latin typeface="+mn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2154" y="874772"/>
            <a:ext cx="8336280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 smtClean="0"/>
              <a:t>Nắm </a:t>
            </a:r>
            <a:r>
              <a:rPr lang="vi-VN"/>
              <a:t>vững khái niệm, nguyên tắc, và cơ chế hoạt động của website xây dựng với Laravel Framework</a:t>
            </a:r>
            <a:r>
              <a:rPr lang="vi-VN" smtClean="0"/>
              <a:t>.</a:t>
            </a:r>
            <a:endParaRPr lang="en-US" smtClean="0"/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X</a:t>
            </a:r>
            <a:r>
              <a:rPr lang="en-US" smtClean="0"/>
              <a:t>ây dựng thành công </a:t>
            </a:r>
            <a:r>
              <a:rPr lang="en-US"/>
              <a:t>website bán thiết bị tin học với các chức năng đề ra.</a:t>
            </a:r>
            <a:endParaRPr lang="vi-VN">
              <a:effectLst/>
              <a:latin typeface="+mn-lt"/>
              <a:ea typeface="Times New Roman" panose="02020603050405020304" pitchFamily="18" charset="0"/>
            </a:endParaRPr>
          </a:p>
        </p:txBody>
      </p:sp>
      <p:sp>
        <p:nvSpPr>
          <p:cNvPr id="36" name="Google Shape;391;p41"/>
          <p:cNvSpPr/>
          <p:nvPr/>
        </p:nvSpPr>
        <p:spPr>
          <a:xfrm>
            <a:off x="147814" y="543208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37" name="Google Shape;393;p41"/>
          <p:cNvGrpSpPr/>
          <p:nvPr/>
        </p:nvGrpSpPr>
        <p:grpSpPr>
          <a:xfrm>
            <a:off x="266987" y="608817"/>
            <a:ext cx="321095" cy="292091"/>
            <a:chOff x="1329585" y="1989925"/>
            <a:chExt cx="341472" cy="335074"/>
          </a:xfrm>
        </p:grpSpPr>
        <p:sp>
          <p:nvSpPr>
            <p:cNvPr id="38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40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cxnSp>
        <p:nvCxnSpPr>
          <p:cNvPr id="41" name="Google Shape;400;p41"/>
          <p:cNvCxnSpPr/>
          <p:nvPr/>
        </p:nvCxnSpPr>
        <p:spPr>
          <a:xfrm rot="10800000">
            <a:off x="695014" y="891268"/>
            <a:ext cx="3678541" cy="1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sp>
        <p:nvSpPr>
          <p:cNvPr id="43" name="Google Shape;435;p44"/>
          <p:cNvSpPr txBox="1">
            <a:spLocks/>
          </p:cNvSpPr>
          <p:nvPr/>
        </p:nvSpPr>
        <p:spPr>
          <a:xfrm>
            <a:off x="531593" y="554364"/>
            <a:ext cx="2249777" cy="20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Kết quả đạt được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324" y="851242"/>
            <a:ext cx="3258005" cy="61991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2154" y="1957552"/>
            <a:ext cx="834390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mtClean="0"/>
              <a:t>- Website </a:t>
            </a:r>
            <a:r>
              <a:rPr lang="en-US"/>
              <a:t>có đầy đủ tính năng cần thiết cho hệ thống bán hàng trực </a:t>
            </a:r>
            <a:r>
              <a:rPr lang="en-US" smtClean="0"/>
              <a:t>tuyến.</a:t>
            </a:r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 smtClean="0"/>
              <a:t>Website </a:t>
            </a:r>
            <a:r>
              <a:rPr lang="vi-VN"/>
              <a:t>hỗ trợ nhiều phương thức thanh toán trực tuyến, tích hợp </a:t>
            </a:r>
            <a:r>
              <a:rPr lang="vi-VN" smtClean="0"/>
              <a:t>chatbot.</a:t>
            </a:r>
            <a:endParaRPr lang="en-US" smtClean="0"/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/>
              <a:t>Giao diện website thân thiện, dễ sử dụng, hỗ trợ khách hàng tìm kiếm và mua sản phẩm, cũng như hỗ trợ quản trị viên quản lý kinh doanh.</a:t>
            </a:r>
            <a:endParaRPr lang="vi-VN">
              <a:effectLst/>
              <a:latin typeface="+mn-lt"/>
              <a:ea typeface="Times New Roman" panose="02020603050405020304" pitchFamily="18" charset="0"/>
            </a:endParaRPr>
          </a:p>
        </p:txBody>
      </p:sp>
      <p:sp>
        <p:nvSpPr>
          <p:cNvPr id="73" name="Google Shape;435;p44"/>
          <p:cNvSpPr txBox="1">
            <a:spLocks/>
          </p:cNvSpPr>
          <p:nvPr/>
        </p:nvSpPr>
        <p:spPr>
          <a:xfrm>
            <a:off x="539213" y="1657888"/>
            <a:ext cx="1441661" cy="23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Ưu điểm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9306" y="3690524"/>
            <a:ext cx="8329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mtClean="0">
                <a:latin typeface="+mn-lt"/>
              </a:rPr>
              <a:t>Website </a:t>
            </a:r>
            <a:r>
              <a:rPr lang="vi-VN">
                <a:latin typeface="+mn-lt"/>
              </a:rPr>
              <a:t>chưa có các tính năng </a:t>
            </a:r>
            <a:r>
              <a:rPr lang="vi-VN" smtClean="0">
                <a:latin typeface="+mn-lt"/>
              </a:rPr>
              <a:t>như </a:t>
            </a:r>
            <a:r>
              <a:rPr lang="vi-VN">
                <a:latin typeface="+mn-lt"/>
              </a:rPr>
              <a:t>chương trình khách hàng thân thiết, tích </a:t>
            </a:r>
            <a:r>
              <a:rPr lang="vi-VN" smtClean="0">
                <a:latin typeface="+mn-lt"/>
              </a:rPr>
              <a:t>điểm. </a:t>
            </a:r>
            <a:r>
              <a:rPr lang="en-US" smtClean="0">
                <a:latin typeface="+mn-lt"/>
              </a:rPr>
              <a:t>C</a:t>
            </a:r>
            <a:r>
              <a:rPr lang="vi-VN" smtClean="0">
                <a:latin typeface="+mn-lt"/>
              </a:rPr>
              <a:t>hưa </a:t>
            </a:r>
            <a:r>
              <a:rPr lang="vi-VN">
                <a:latin typeface="+mn-lt"/>
              </a:rPr>
              <a:t>có khả năng cá nhân hóa trải nghiệm mua sắm cho từng khách hàng dựa </a:t>
            </a:r>
            <a:r>
              <a:rPr lang="en-US" smtClean="0">
                <a:latin typeface="+mn-lt"/>
              </a:rPr>
              <a:t>trên </a:t>
            </a:r>
            <a:r>
              <a:rPr lang="vi-VN" smtClean="0">
                <a:latin typeface="+mn-lt"/>
              </a:rPr>
              <a:t>sở thích</a:t>
            </a:r>
            <a:r>
              <a:rPr lang="en-US" smtClean="0">
                <a:latin typeface="+mn-lt"/>
              </a:rPr>
              <a:t>.</a:t>
            </a:r>
          </a:p>
        </p:txBody>
      </p:sp>
      <p:sp>
        <p:nvSpPr>
          <p:cNvPr id="82" name="Google Shape;435;p44"/>
          <p:cNvSpPr txBox="1">
            <a:spLocks/>
          </p:cNvSpPr>
          <p:nvPr/>
        </p:nvSpPr>
        <p:spPr>
          <a:xfrm>
            <a:off x="538745" y="3379019"/>
            <a:ext cx="1822661" cy="249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Khuyết điểm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4" name="Google Shape;391;p41"/>
          <p:cNvSpPr/>
          <p:nvPr/>
        </p:nvSpPr>
        <p:spPr>
          <a:xfrm>
            <a:off x="165692" y="1630104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cxnSp>
        <p:nvCxnSpPr>
          <p:cNvPr id="72" name="Google Shape;400;p41"/>
          <p:cNvCxnSpPr/>
          <p:nvPr/>
        </p:nvCxnSpPr>
        <p:spPr>
          <a:xfrm rot="10800000" flipV="1">
            <a:off x="702634" y="1984631"/>
            <a:ext cx="3678543" cy="1"/>
          </a:xfrm>
          <a:prstGeom prst="bentConnector3">
            <a:avLst>
              <a:gd name="adj1" fmla="val 74236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sp>
        <p:nvSpPr>
          <p:cNvPr id="86" name="Google Shape;391;p41"/>
          <p:cNvSpPr/>
          <p:nvPr/>
        </p:nvSpPr>
        <p:spPr>
          <a:xfrm>
            <a:off x="155433" y="3401879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cxnSp>
        <p:nvCxnSpPr>
          <p:cNvPr id="81" name="Google Shape;400;p41"/>
          <p:cNvCxnSpPr/>
          <p:nvPr/>
        </p:nvCxnSpPr>
        <p:spPr>
          <a:xfrm rot="10800000">
            <a:off x="702166" y="3715923"/>
            <a:ext cx="3678541" cy="1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pic>
        <p:nvPicPr>
          <p:cNvPr id="83" name="Picture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126" y="3629012"/>
            <a:ext cx="3765695" cy="143140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834" y="1939525"/>
            <a:ext cx="4146695" cy="157623"/>
          </a:xfrm>
          <a:prstGeom prst="rect">
            <a:avLst/>
          </a:prstGeom>
        </p:spPr>
      </p:pic>
      <p:grpSp>
        <p:nvGrpSpPr>
          <p:cNvPr id="90" name="Google Shape;274;p33"/>
          <p:cNvGrpSpPr/>
          <p:nvPr/>
        </p:nvGrpSpPr>
        <p:grpSpPr>
          <a:xfrm>
            <a:off x="242761" y="3459460"/>
            <a:ext cx="363199" cy="335957"/>
            <a:chOff x="4126815" y="2760704"/>
            <a:chExt cx="380393" cy="363118"/>
          </a:xfrm>
        </p:grpSpPr>
        <p:sp>
          <p:nvSpPr>
            <p:cNvPr id="91" name="Google Shape;275;p33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2" name="Google Shape;276;p33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3" name="Google Shape;277;p33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4" name="Google Shape;278;p33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95" name="Google Shape;701;p53"/>
          <p:cNvGrpSpPr/>
          <p:nvPr/>
        </p:nvGrpSpPr>
        <p:grpSpPr>
          <a:xfrm>
            <a:off x="217032" y="1677114"/>
            <a:ext cx="371050" cy="351794"/>
            <a:chOff x="3539102" y="2427549"/>
            <a:chExt cx="355099" cy="355481"/>
          </a:xfrm>
        </p:grpSpPr>
        <p:sp>
          <p:nvSpPr>
            <p:cNvPr id="96" name="Google Shape;702;p5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7" name="Google Shape;703;p5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17</a:t>
            </a:r>
            <a:endParaRPr 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 animBg="1"/>
      <p:bldP spid="43" grpId="0"/>
      <p:bldP spid="66" grpId="0"/>
      <p:bldP spid="73" grpId="0"/>
      <p:bldP spid="75" grpId="0"/>
      <p:bldP spid="82" grpId="0"/>
      <p:bldP spid="84" grpId="0" animBg="1"/>
      <p:bldP spid="8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17;p42"/>
          <p:cNvGrpSpPr/>
          <p:nvPr/>
        </p:nvGrpSpPr>
        <p:grpSpPr>
          <a:xfrm>
            <a:off x="274932" y="3148080"/>
            <a:ext cx="2110127" cy="1612110"/>
            <a:chOff x="3539102" y="2427549"/>
            <a:chExt cx="355099" cy="355481"/>
          </a:xfrm>
        </p:grpSpPr>
        <p:sp>
          <p:nvSpPr>
            <p:cNvPr id="44" name="Google Shape;418;p42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9;p42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44"/>
          <p:cNvSpPr txBox="1">
            <a:spLocks noGrp="1"/>
          </p:cNvSpPr>
          <p:nvPr>
            <p:ph type="title"/>
          </p:nvPr>
        </p:nvSpPr>
        <p:spPr>
          <a:xfrm>
            <a:off x="46308" y="-68580"/>
            <a:ext cx="2506392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>
                <a:latin typeface="+mn-lt"/>
              </a:rPr>
              <a:t>Hướng phát triển</a:t>
            </a:r>
            <a:endParaRPr sz="2000">
              <a:latin typeface="+mn-lt"/>
            </a:endParaRPr>
          </a:p>
        </p:txBody>
      </p:sp>
      <p:grpSp>
        <p:nvGrpSpPr>
          <p:cNvPr id="37" name="Google Shape;393;p41"/>
          <p:cNvGrpSpPr/>
          <p:nvPr/>
        </p:nvGrpSpPr>
        <p:grpSpPr>
          <a:xfrm>
            <a:off x="274933" y="436996"/>
            <a:ext cx="324091" cy="318019"/>
            <a:chOff x="1329585" y="1989925"/>
            <a:chExt cx="341472" cy="335074"/>
          </a:xfrm>
        </p:grpSpPr>
        <p:sp>
          <p:nvSpPr>
            <p:cNvPr id="38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226;p23"/>
          <p:cNvSpPr txBox="1">
            <a:spLocks/>
          </p:cNvSpPr>
          <p:nvPr/>
        </p:nvSpPr>
        <p:spPr>
          <a:xfrm>
            <a:off x="46308" y="52199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01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32" name="Google Shape;228;p23"/>
          <p:cNvSpPr txBox="1">
            <a:spLocks/>
          </p:cNvSpPr>
          <p:nvPr/>
        </p:nvSpPr>
        <p:spPr>
          <a:xfrm>
            <a:off x="46308" y="1435376"/>
            <a:ext cx="79248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02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36067" y="554643"/>
            <a:ext cx="8541026" cy="670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vi-VN" sz="1600" smtClean="0">
                <a:latin typeface="+mn-lt"/>
                <a:ea typeface="Times New Roman" panose="02020603050405020304" pitchFamily="18" charset="0"/>
              </a:rPr>
              <a:t>Cải </a:t>
            </a:r>
            <a:r>
              <a:rPr lang="vi-VN" sz="1600">
                <a:latin typeface="+mn-lt"/>
                <a:ea typeface="Times New Roman" panose="02020603050405020304" pitchFamily="18" charset="0"/>
              </a:rPr>
              <a:t>thiện hơn nữa vấn đề bảo mật thông tin, xác thực người dùng để tránh các mối đe doạ từ bên ngoài.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36067" y="1499629"/>
            <a:ext cx="85410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vi-VN" sz="1600">
                <a:latin typeface="+mn-lt"/>
                <a:ea typeface="Fira Sans"/>
                <a:cs typeface="Fira Sans"/>
                <a:sym typeface="Fira Sans"/>
              </a:rPr>
              <a:t>Phát triển thêm ứng dụng di động </a:t>
            </a:r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giúp</a:t>
            </a:r>
            <a:r>
              <a:rPr lang="vi-VN" sz="1600" smtClean="0">
                <a:latin typeface="+mn-lt"/>
                <a:ea typeface="Fira Sans"/>
                <a:cs typeface="Fira Sans"/>
                <a:sym typeface="Fira Sans"/>
              </a:rPr>
              <a:t> </a:t>
            </a:r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khách hàng</a:t>
            </a:r>
            <a:r>
              <a:rPr lang="vi-VN" sz="1600" smtClean="0">
                <a:latin typeface="+mn-lt"/>
                <a:ea typeface="Fira Sans"/>
                <a:cs typeface="Fira Sans"/>
                <a:sym typeface="Fira Sans"/>
              </a:rPr>
              <a:t> </a:t>
            </a:r>
            <a:r>
              <a:rPr lang="vi-VN" sz="1600">
                <a:latin typeface="+mn-lt"/>
                <a:ea typeface="Fira Sans"/>
                <a:cs typeface="Fira Sans"/>
                <a:sym typeface="Fira Sans"/>
              </a:rPr>
              <a:t>truy cập và sử dụng dễ dàng hơn từ mọi thiết bị di động.</a:t>
            </a:r>
            <a:endParaRPr lang="vi-VN" sz="1600" dirty="0">
              <a:latin typeface="+mn-lt"/>
              <a:ea typeface="Fira Sans"/>
              <a:cs typeface="Fira Sans"/>
              <a:sym typeface="Fira 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18</a:t>
            </a:r>
            <a:endParaRPr lang="en-US" b="1"/>
          </a:p>
        </p:txBody>
      </p:sp>
      <p:sp>
        <p:nvSpPr>
          <p:cNvPr id="16" name="Google Shape;228;p23"/>
          <p:cNvSpPr txBox="1">
            <a:spLocks/>
          </p:cNvSpPr>
          <p:nvPr/>
        </p:nvSpPr>
        <p:spPr>
          <a:xfrm>
            <a:off x="46308" y="2357940"/>
            <a:ext cx="79248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03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6067" y="2399333"/>
            <a:ext cx="85410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Tăng cường hệ thống gợi ý sản phẩm, </a:t>
            </a:r>
            <a:r>
              <a:rPr lang="en-US" sz="1600" smtClean="0">
                <a:latin typeface="+mn-lt"/>
                <a:ea typeface="Fira Sans"/>
              </a:rPr>
              <a:t>s</a:t>
            </a:r>
            <a:r>
              <a:rPr lang="vi-VN" sz="1600" smtClean="0">
                <a:latin typeface="+mn-lt"/>
              </a:rPr>
              <a:t>ử </a:t>
            </a:r>
            <a:r>
              <a:rPr lang="vi-VN" sz="1600">
                <a:latin typeface="+mn-lt"/>
              </a:rPr>
              <a:t>dụng công nghệ AI để phân tích hành vi mua sắm của người dùng và gợi ý các sản phẩm phù hợp.</a:t>
            </a:r>
            <a:endParaRPr lang="vi-VN" sz="1600" dirty="0">
              <a:latin typeface="+mn-lt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86760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4" grpId="0"/>
      <p:bldP spid="35" grpId="0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571;p48"/>
          <p:cNvSpPr/>
          <p:nvPr/>
        </p:nvSpPr>
        <p:spPr>
          <a:xfrm>
            <a:off x="3511989" y="3263655"/>
            <a:ext cx="2135262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4;p13">
            <a:extLst>
              <a:ext uri="{FF2B5EF4-FFF2-40B4-BE49-F238E27FC236}">
                <a16:creationId xmlns:a16="http://schemas.microsoft.com/office/drawing/2014/main" id="{6988553B-E4EA-B0B6-76CD-CF5500A46F2D}"/>
              </a:ext>
            </a:extLst>
          </p:cNvPr>
          <p:cNvSpPr txBox="1"/>
          <p:nvPr/>
        </p:nvSpPr>
        <p:spPr>
          <a:xfrm>
            <a:off x="467006" y="1013670"/>
            <a:ext cx="8225228" cy="23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CẢM ƠN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THẦY CÔ VÀ CÁC BẠN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ĐÃ LẮNG NGHE </a:t>
            </a:r>
          </a:p>
        </p:txBody>
      </p:sp>
      <p:sp>
        <p:nvSpPr>
          <p:cNvPr id="17" name="Google Shape;604;p39"/>
          <p:cNvSpPr txBox="1">
            <a:spLocks noGrp="1"/>
          </p:cNvSpPr>
          <p:nvPr>
            <p:ph type="subTitle" idx="1"/>
          </p:nvPr>
        </p:nvSpPr>
        <p:spPr>
          <a:xfrm>
            <a:off x="3589019" y="3263655"/>
            <a:ext cx="1988821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/>
                </a:solidFill>
              </a:rPr>
              <a:t>Demo now</a:t>
            </a:r>
            <a:endParaRPr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102" y="3446535"/>
            <a:ext cx="957825" cy="9578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19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44713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5" grpId="0"/>
      <p:bldP spid="1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39;p20"/>
          <p:cNvSpPr/>
          <p:nvPr/>
        </p:nvSpPr>
        <p:spPr>
          <a:xfrm>
            <a:off x="887900" y="3060462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8" name="Google Shape;1640;p20"/>
          <p:cNvSpPr/>
          <p:nvPr/>
        </p:nvSpPr>
        <p:spPr>
          <a:xfrm>
            <a:off x="2837949" y="3060462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9" name="Google Shape;1641;p20"/>
          <p:cNvSpPr/>
          <p:nvPr/>
        </p:nvSpPr>
        <p:spPr>
          <a:xfrm>
            <a:off x="4787107" y="3060462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10" name="Google Shape;1642;p20"/>
          <p:cNvSpPr/>
          <p:nvPr/>
        </p:nvSpPr>
        <p:spPr>
          <a:xfrm>
            <a:off x="6737184" y="3060462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11" name="Google Shape;1643;p20"/>
          <p:cNvGrpSpPr/>
          <p:nvPr/>
        </p:nvGrpSpPr>
        <p:grpSpPr>
          <a:xfrm>
            <a:off x="7002705" y="1747507"/>
            <a:ext cx="987877" cy="1111795"/>
            <a:chOff x="7228274" y="1201022"/>
            <a:chExt cx="1260851" cy="1419011"/>
          </a:xfrm>
        </p:grpSpPr>
        <p:sp>
          <p:nvSpPr>
            <p:cNvPr id="12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avLst/>
              <a:gdLst/>
              <a:ahLst/>
              <a:cxnLst/>
              <a:rect l="l" t="t" r="r" b="b"/>
              <a:pathLst>
                <a:path w="10451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4" name="Google Shape;1646;p20"/>
            <p:cNvSpPr/>
            <p:nvPr/>
          </p:nvSpPr>
          <p:spPr>
            <a:xfrm>
              <a:off x="7407942" y="1363221"/>
              <a:ext cx="1081183" cy="990628"/>
            </a:xfrm>
            <a:custGeom>
              <a:avLst/>
              <a:gdLst/>
              <a:ahLst/>
              <a:cxnLst/>
              <a:rect l="l" t="t" r="r" b="b"/>
              <a:pathLst>
                <a:path w="33729" h="30904" extrusionOk="0">
                  <a:moveTo>
                    <a:pt x="26128" y="1"/>
                  </a:moveTo>
                  <a:lnTo>
                    <a:pt x="19224" y="6746"/>
                  </a:lnTo>
                  <a:lnTo>
                    <a:pt x="8678" y="16976"/>
                  </a:lnTo>
                  <a:lnTo>
                    <a:pt x="1077" y="24386"/>
                  </a:lnTo>
                  <a:lnTo>
                    <a:pt x="1" y="25431"/>
                  </a:lnTo>
                  <a:cubicBezTo>
                    <a:pt x="634" y="26064"/>
                    <a:pt x="1331" y="26698"/>
                    <a:pt x="2091" y="27236"/>
                  </a:cubicBezTo>
                  <a:cubicBezTo>
                    <a:pt x="5435" y="29709"/>
                    <a:pt x="9362" y="30903"/>
                    <a:pt x="13257" y="30903"/>
                  </a:cubicBezTo>
                  <a:cubicBezTo>
                    <a:pt x="18841" y="30903"/>
                    <a:pt x="24358" y="28448"/>
                    <a:pt x="27996" y="23784"/>
                  </a:cubicBezTo>
                  <a:cubicBezTo>
                    <a:pt x="33728" y="16469"/>
                    <a:pt x="32778" y="6240"/>
                    <a:pt x="26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5" name="Google Shape;1647;p20"/>
            <p:cNvSpPr/>
            <p:nvPr/>
          </p:nvSpPr>
          <p:spPr>
            <a:xfrm>
              <a:off x="7477982" y="1450859"/>
              <a:ext cx="727905" cy="662224"/>
            </a:xfrm>
            <a:custGeom>
              <a:avLst/>
              <a:gdLst/>
              <a:ahLst/>
              <a:cxnLst/>
              <a:rect l="l" t="t" r="r" b="b"/>
              <a:pathLst>
                <a:path w="22708" h="20659" extrusionOk="0">
                  <a:moveTo>
                    <a:pt x="11334" y="0"/>
                  </a:moveTo>
                  <a:cubicBezTo>
                    <a:pt x="6640" y="0"/>
                    <a:pt x="2412" y="3195"/>
                    <a:pt x="1299" y="7971"/>
                  </a:cubicBezTo>
                  <a:cubicBezTo>
                    <a:pt x="1" y="13513"/>
                    <a:pt x="3421" y="19087"/>
                    <a:pt x="8995" y="20385"/>
                  </a:cubicBezTo>
                  <a:cubicBezTo>
                    <a:pt x="9784" y="20570"/>
                    <a:pt x="10573" y="20659"/>
                    <a:pt x="11351" y="20659"/>
                  </a:cubicBezTo>
                  <a:cubicBezTo>
                    <a:pt x="16037" y="20659"/>
                    <a:pt x="20295" y="17443"/>
                    <a:pt x="21409" y="12690"/>
                  </a:cubicBezTo>
                  <a:cubicBezTo>
                    <a:pt x="22707" y="7148"/>
                    <a:pt x="19256" y="1574"/>
                    <a:pt x="13713" y="276"/>
                  </a:cubicBezTo>
                  <a:cubicBezTo>
                    <a:pt x="12916" y="90"/>
                    <a:pt x="12118" y="0"/>
                    <a:pt x="11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4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16" name="Google Shape;1650;p20"/>
          <p:cNvGrpSpPr/>
          <p:nvPr/>
        </p:nvGrpSpPr>
        <p:grpSpPr>
          <a:xfrm>
            <a:off x="1133140" y="1747507"/>
            <a:ext cx="1028436" cy="1111794"/>
            <a:chOff x="643984" y="1201022"/>
            <a:chExt cx="1312621" cy="1419010"/>
          </a:xfrm>
        </p:grpSpPr>
        <p:sp>
          <p:nvSpPr>
            <p:cNvPr id="17" name="Google Shape;1651;p20"/>
            <p:cNvSpPr/>
            <p:nvPr/>
          </p:nvSpPr>
          <p:spPr>
            <a:xfrm>
              <a:off x="1135323" y="2249444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8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9" name="Google Shape;1653;p20"/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0" name="Google Shape;1654;p20"/>
            <p:cNvSpPr/>
            <p:nvPr/>
          </p:nvSpPr>
          <p:spPr>
            <a:xfrm>
              <a:off x="933313" y="1436018"/>
              <a:ext cx="712647" cy="662513"/>
            </a:xfrm>
            <a:custGeom>
              <a:avLst/>
              <a:gdLst/>
              <a:ahLst/>
              <a:cxnLst/>
              <a:rect l="l" t="t" r="r" b="b"/>
              <a:pathLst>
                <a:path w="22232" h="20668" extrusionOk="0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  <a:cs typeface="Arial" panose="020B0604020202020204" pitchFamily="34" charset="0"/>
                </a:rPr>
                <a:t>1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 panose="020B0604020202020204" pitchFamily="34" charset="0"/>
              </a:endParaRPr>
            </a:p>
          </p:txBody>
        </p:sp>
      </p:grpSp>
      <p:grpSp>
        <p:nvGrpSpPr>
          <p:cNvPr id="21" name="Google Shape;1657;p20"/>
          <p:cNvGrpSpPr/>
          <p:nvPr/>
        </p:nvGrpSpPr>
        <p:grpSpPr>
          <a:xfrm>
            <a:off x="5049465" y="1747507"/>
            <a:ext cx="994257" cy="1111795"/>
            <a:chOff x="5044655" y="1201022"/>
            <a:chExt cx="1268994" cy="1419011"/>
          </a:xfrm>
        </p:grpSpPr>
        <p:sp>
          <p:nvSpPr>
            <p:cNvPr id="22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5" name="Google Shape;1661;p20"/>
            <p:cNvSpPr/>
            <p:nvPr/>
          </p:nvSpPr>
          <p:spPr>
            <a:xfrm>
              <a:off x="5297441" y="1466470"/>
              <a:ext cx="712679" cy="662513"/>
            </a:xfrm>
            <a:custGeom>
              <a:avLst/>
              <a:gdLst/>
              <a:ahLst/>
              <a:cxnLst/>
              <a:rect l="l" t="t" r="r" b="b"/>
              <a:pathLst>
                <a:path w="22233" h="20668" extrusionOk="0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3</a:t>
              </a:r>
              <a:endParaRPr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26" name="Google Shape;1669;p20"/>
          <p:cNvGrpSpPr/>
          <p:nvPr/>
        </p:nvGrpSpPr>
        <p:grpSpPr>
          <a:xfrm>
            <a:off x="3111582" y="1747507"/>
            <a:ext cx="987877" cy="1111795"/>
            <a:chOff x="2870204" y="1201022"/>
            <a:chExt cx="1260851" cy="1419011"/>
          </a:xfrm>
        </p:grpSpPr>
        <p:sp>
          <p:nvSpPr>
            <p:cNvPr id="27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8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9" name="Google Shape;1672;p20"/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" name="Google Shape;1673;p20"/>
            <p:cNvSpPr/>
            <p:nvPr/>
          </p:nvSpPr>
          <p:spPr>
            <a:xfrm>
              <a:off x="3147352" y="1440377"/>
              <a:ext cx="662929" cy="662929"/>
            </a:xfrm>
            <a:custGeom>
              <a:avLst/>
              <a:gdLst/>
              <a:ahLst/>
              <a:cxnLst/>
              <a:rect l="l" t="t" r="r" b="b"/>
              <a:pathLst>
                <a:path w="20681" h="20681" extrusionOk="0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2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sp>
        <p:nvSpPr>
          <p:cNvPr id="31" name="Google Shape;1678;p20"/>
          <p:cNvSpPr txBox="1"/>
          <p:nvPr/>
        </p:nvSpPr>
        <p:spPr>
          <a:xfrm>
            <a:off x="887899" y="3489959"/>
            <a:ext cx="1518512" cy="593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TỔNG QUAN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2" name="Google Shape;1680;p20"/>
          <p:cNvSpPr txBox="1"/>
          <p:nvPr/>
        </p:nvSpPr>
        <p:spPr>
          <a:xfrm>
            <a:off x="2837516" y="3352800"/>
            <a:ext cx="1518486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HIỆN THỰC HÓA NGHIÊN CỨU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" name="Google Shape;1682;p20"/>
          <p:cNvSpPr txBox="1"/>
          <p:nvPr/>
        </p:nvSpPr>
        <p:spPr>
          <a:xfrm>
            <a:off x="4787345" y="3352800"/>
            <a:ext cx="1518734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KẾT QUẢ NGHIÊN CỨU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4" name="Google Shape;1684;p20"/>
          <p:cNvSpPr txBox="1"/>
          <p:nvPr/>
        </p:nvSpPr>
        <p:spPr>
          <a:xfrm>
            <a:off x="6736701" y="3352800"/>
            <a:ext cx="1518734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KẾT LUẬN VÀ HƯỚNG PHÁT TRIỂN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5" name="Google Shape;1686;p20"/>
          <p:cNvSpPr txBox="1"/>
          <p:nvPr/>
        </p:nvSpPr>
        <p:spPr>
          <a:xfrm>
            <a:off x="717400" y="664236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NỘI DUNG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" name="Google Shape;1639;p20">
            <a:extLst>
              <a:ext uri="{FF2B5EF4-FFF2-40B4-BE49-F238E27FC236}">
                <a16:creationId xmlns:a16="http://schemas.microsoft.com/office/drawing/2014/main" id="{D05C3915-CEEA-EBC6-F377-065FDD40ED09}"/>
              </a:ext>
            </a:extLst>
          </p:cNvPr>
          <p:cNvSpPr/>
          <p:nvPr/>
        </p:nvSpPr>
        <p:spPr>
          <a:xfrm>
            <a:off x="717400" y="1579912"/>
            <a:ext cx="7723500" cy="3092450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chemeClr val="tx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6372"/>
              </a:solidFill>
              <a:latin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2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973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31" grpId="0"/>
      <p:bldP spid="32" grpId="0"/>
      <p:bldP spid="33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latin typeface="+mn-lt"/>
              </a:rPr>
              <a:t>1. Tổng quan</a:t>
            </a:r>
            <a:endParaRPr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Rectangle 1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3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16121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/>
          <p:nvPr/>
        </p:nvSpPr>
        <p:spPr>
          <a:xfrm>
            <a:off x="3547552" y="1231535"/>
            <a:ext cx="1660535" cy="2949467"/>
          </a:xfrm>
          <a:custGeom>
            <a:avLst/>
            <a:gdLst/>
            <a:ahLst/>
            <a:cxnLst/>
            <a:rect l="l" t="t" r="r" b="b"/>
            <a:pathLst>
              <a:path w="62068" h="110246" extrusionOk="0">
                <a:moveTo>
                  <a:pt x="53430" y="1"/>
                </a:moveTo>
                <a:cubicBezTo>
                  <a:pt x="53412" y="1"/>
                  <a:pt x="53393" y="1"/>
                  <a:pt x="53375" y="1"/>
                </a:cubicBezTo>
                <a:lnTo>
                  <a:pt x="8693" y="62"/>
                </a:lnTo>
                <a:cubicBezTo>
                  <a:pt x="3921" y="62"/>
                  <a:pt x="0" y="3983"/>
                  <a:pt x="0" y="8755"/>
                </a:cubicBezTo>
                <a:lnTo>
                  <a:pt x="152" y="101735"/>
                </a:lnTo>
                <a:cubicBezTo>
                  <a:pt x="152" y="106416"/>
                  <a:pt x="4043" y="110246"/>
                  <a:pt x="8784" y="110246"/>
                </a:cubicBezTo>
                <a:lnTo>
                  <a:pt x="52949" y="110185"/>
                </a:lnTo>
                <a:cubicBezTo>
                  <a:pt x="57691" y="110185"/>
                  <a:pt x="61582" y="106324"/>
                  <a:pt x="61612" y="101644"/>
                </a:cubicBezTo>
                <a:lnTo>
                  <a:pt x="62038" y="8663"/>
                </a:lnTo>
                <a:cubicBezTo>
                  <a:pt x="62068" y="3910"/>
                  <a:pt x="58177" y="1"/>
                  <a:pt x="53430" y="1"/>
                </a:cubicBezTo>
                <a:close/>
              </a:path>
            </a:pathLst>
          </a:cu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3547552" y="1231535"/>
            <a:ext cx="1660535" cy="2949467"/>
          </a:xfrm>
          <a:custGeom>
            <a:avLst/>
            <a:gdLst/>
            <a:ahLst/>
            <a:cxnLst/>
            <a:rect l="l" t="t" r="r" b="b"/>
            <a:pathLst>
              <a:path w="62068" h="110246" extrusionOk="0">
                <a:moveTo>
                  <a:pt x="53430" y="1"/>
                </a:moveTo>
                <a:cubicBezTo>
                  <a:pt x="53412" y="1"/>
                  <a:pt x="53393" y="1"/>
                  <a:pt x="53375" y="1"/>
                </a:cubicBezTo>
                <a:lnTo>
                  <a:pt x="8693" y="62"/>
                </a:lnTo>
                <a:cubicBezTo>
                  <a:pt x="3921" y="62"/>
                  <a:pt x="0" y="3983"/>
                  <a:pt x="0" y="8755"/>
                </a:cubicBezTo>
                <a:lnTo>
                  <a:pt x="152" y="101735"/>
                </a:lnTo>
                <a:cubicBezTo>
                  <a:pt x="152" y="106416"/>
                  <a:pt x="4043" y="110246"/>
                  <a:pt x="8784" y="110246"/>
                </a:cubicBezTo>
                <a:lnTo>
                  <a:pt x="52949" y="110185"/>
                </a:lnTo>
                <a:cubicBezTo>
                  <a:pt x="57691" y="110185"/>
                  <a:pt x="61582" y="106324"/>
                  <a:pt x="61612" y="101644"/>
                </a:cubicBezTo>
                <a:lnTo>
                  <a:pt x="62038" y="8663"/>
                </a:lnTo>
                <a:cubicBezTo>
                  <a:pt x="62068" y="3910"/>
                  <a:pt x="58177" y="1"/>
                  <a:pt x="53430" y="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ECECEC"/>
              </a:gs>
            </a:gsLst>
            <a:lin ang="2698631" scaled="0"/>
          </a:gradFill>
          <a:ln>
            <a:noFill/>
          </a:ln>
          <a:effectLst>
            <a:outerShdw blurRad="85725" dist="95250" dir="2820000" algn="bl" rotWithShape="0">
              <a:srgbClr val="CCCCCC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3547552" y="1230733"/>
            <a:ext cx="1660562" cy="2950269"/>
          </a:xfrm>
          <a:custGeom>
            <a:avLst/>
            <a:gdLst/>
            <a:ahLst/>
            <a:cxnLst/>
            <a:rect l="l" t="t" r="r" b="b"/>
            <a:pathLst>
              <a:path w="62069" h="110276" fill="none" extrusionOk="0">
                <a:moveTo>
                  <a:pt x="52949" y="110215"/>
                </a:moveTo>
                <a:lnTo>
                  <a:pt x="8784" y="110276"/>
                </a:lnTo>
                <a:cubicBezTo>
                  <a:pt x="4043" y="110276"/>
                  <a:pt x="152" y="106446"/>
                  <a:pt x="152" y="101765"/>
                </a:cubicBezTo>
                <a:lnTo>
                  <a:pt x="0" y="8785"/>
                </a:lnTo>
                <a:cubicBezTo>
                  <a:pt x="0" y="4013"/>
                  <a:pt x="3921" y="92"/>
                  <a:pt x="8693" y="92"/>
                </a:cubicBezTo>
                <a:lnTo>
                  <a:pt x="53375" y="31"/>
                </a:lnTo>
                <a:cubicBezTo>
                  <a:pt x="58147" y="0"/>
                  <a:pt x="62068" y="3921"/>
                  <a:pt x="62038" y="8693"/>
                </a:cubicBezTo>
                <a:lnTo>
                  <a:pt x="61612" y="101674"/>
                </a:lnTo>
                <a:cubicBezTo>
                  <a:pt x="61582" y="106354"/>
                  <a:pt x="57691" y="110215"/>
                  <a:pt x="52949" y="110215"/>
                </a:cubicBezTo>
                <a:close/>
              </a:path>
            </a:pathLst>
          </a:custGeom>
          <a:noFill/>
          <a:ln w="2275" cap="flat" cmpd="sng">
            <a:solidFill>
              <a:srgbClr val="FFFFFF"/>
            </a:solidFill>
            <a:prstDash val="solid"/>
            <a:miter lim="30395"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1"/>
          <p:cNvSpPr/>
          <p:nvPr/>
        </p:nvSpPr>
        <p:spPr>
          <a:xfrm>
            <a:off x="3622356" y="1302299"/>
            <a:ext cx="1510929" cy="2797374"/>
          </a:xfrm>
          <a:custGeom>
            <a:avLst/>
            <a:gdLst/>
            <a:ahLst/>
            <a:cxnLst/>
            <a:rect l="l" t="t" r="r" b="b"/>
            <a:pathLst>
              <a:path w="56476" h="104561" fill="none" extrusionOk="0">
                <a:moveTo>
                  <a:pt x="48178" y="104500"/>
                </a:moveTo>
                <a:lnTo>
                  <a:pt x="7964" y="104561"/>
                </a:lnTo>
                <a:cubicBezTo>
                  <a:pt x="3678" y="104561"/>
                  <a:pt x="122" y="101065"/>
                  <a:pt x="122" y="96810"/>
                </a:cubicBezTo>
                <a:lnTo>
                  <a:pt x="0" y="7994"/>
                </a:lnTo>
                <a:cubicBezTo>
                  <a:pt x="0" y="3648"/>
                  <a:pt x="3557" y="91"/>
                  <a:pt x="7903" y="61"/>
                </a:cubicBezTo>
                <a:lnTo>
                  <a:pt x="48573" y="0"/>
                </a:lnTo>
                <a:cubicBezTo>
                  <a:pt x="52919" y="0"/>
                  <a:pt x="56476" y="3556"/>
                  <a:pt x="56476" y="7933"/>
                </a:cubicBezTo>
                <a:lnTo>
                  <a:pt x="56050" y="96719"/>
                </a:lnTo>
                <a:cubicBezTo>
                  <a:pt x="56050" y="101005"/>
                  <a:pt x="52494" y="104500"/>
                  <a:pt x="48178" y="104500"/>
                </a:cubicBezTo>
                <a:close/>
              </a:path>
            </a:pathLst>
          </a:custGeom>
          <a:noFill/>
          <a:ln w="9525" cap="rnd" cmpd="sng">
            <a:solidFill>
              <a:srgbClr val="B24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1"/>
          <p:cNvSpPr/>
          <p:nvPr/>
        </p:nvSpPr>
        <p:spPr>
          <a:xfrm>
            <a:off x="3740260" y="1442168"/>
            <a:ext cx="179757" cy="178928"/>
          </a:xfrm>
          <a:custGeom>
            <a:avLst/>
            <a:gdLst/>
            <a:ahLst/>
            <a:cxnLst/>
            <a:rect l="l" t="t" r="r" b="b"/>
            <a:pathLst>
              <a:path w="6719" h="6688" extrusionOk="0">
                <a:moveTo>
                  <a:pt x="1034" y="0"/>
                </a:moveTo>
                <a:cubicBezTo>
                  <a:pt x="457" y="0"/>
                  <a:pt x="1" y="456"/>
                  <a:pt x="1" y="1034"/>
                </a:cubicBezTo>
                <a:lnTo>
                  <a:pt x="1" y="5684"/>
                </a:lnTo>
                <a:cubicBezTo>
                  <a:pt x="1" y="6231"/>
                  <a:pt x="457" y="6687"/>
                  <a:pt x="1034" y="6687"/>
                </a:cubicBezTo>
                <a:lnTo>
                  <a:pt x="5685" y="6687"/>
                </a:lnTo>
                <a:cubicBezTo>
                  <a:pt x="6262" y="6687"/>
                  <a:pt x="6718" y="6231"/>
                  <a:pt x="6718" y="5684"/>
                </a:cubicBezTo>
                <a:lnTo>
                  <a:pt x="6718" y="1034"/>
                </a:lnTo>
                <a:cubicBezTo>
                  <a:pt x="6718" y="456"/>
                  <a:pt x="6262" y="0"/>
                  <a:pt x="5685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3740260" y="1442168"/>
            <a:ext cx="179757" cy="178928"/>
          </a:xfrm>
          <a:custGeom>
            <a:avLst/>
            <a:gdLst/>
            <a:ahLst/>
            <a:cxnLst/>
            <a:rect l="l" t="t" r="r" b="b"/>
            <a:pathLst>
              <a:path w="6719" h="6688" extrusionOk="0">
                <a:moveTo>
                  <a:pt x="1034" y="0"/>
                </a:moveTo>
                <a:cubicBezTo>
                  <a:pt x="457" y="0"/>
                  <a:pt x="1" y="456"/>
                  <a:pt x="1" y="1034"/>
                </a:cubicBezTo>
                <a:lnTo>
                  <a:pt x="1" y="5684"/>
                </a:lnTo>
                <a:cubicBezTo>
                  <a:pt x="1" y="6231"/>
                  <a:pt x="457" y="6687"/>
                  <a:pt x="1034" y="6687"/>
                </a:cubicBezTo>
                <a:lnTo>
                  <a:pt x="5685" y="6687"/>
                </a:lnTo>
                <a:cubicBezTo>
                  <a:pt x="6262" y="6687"/>
                  <a:pt x="6718" y="6231"/>
                  <a:pt x="6718" y="5684"/>
                </a:cubicBezTo>
                <a:lnTo>
                  <a:pt x="6718" y="1034"/>
                </a:lnTo>
                <a:cubicBezTo>
                  <a:pt x="6718" y="456"/>
                  <a:pt x="6262" y="0"/>
                  <a:pt x="5685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1"/>
          <p:cNvSpPr/>
          <p:nvPr/>
        </p:nvSpPr>
        <p:spPr>
          <a:xfrm>
            <a:off x="3786624" y="1497468"/>
            <a:ext cx="88661" cy="82962"/>
          </a:xfrm>
          <a:custGeom>
            <a:avLst/>
            <a:gdLst/>
            <a:ahLst/>
            <a:cxnLst/>
            <a:rect l="l" t="t" r="r" b="b"/>
            <a:pathLst>
              <a:path w="3314" h="3101" fill="none" extrusionOk="0">
                <a:moveTo>
                  <a:pt x="2371" y="0"/>
                </a:moveTo>
                <a:cubicBezTo>
                  <a:pt x="2918" y="274"/>
                  <a:pt x="3314" y="882"/>
                  <a:pt x="3253" y="1550"/>
                </a:cubicBezTo>
                <a:cubicBezTo>
                  <a:pt x="3222" y="2432"/>
                  <a:pt x="2462" y="3100"/>
                  <a:pt x="1581" y="3040"/>
                </a:cubicBezTo>
                <a:cubicBezTo>
                  <a:pt x="699" y="3009"/>
                  <a:pt x="0" y="2249"/>
                  <a:pt x="61" y="1368"/>
                </a:cubicBezTo>
                <a:cubicBezTo>
                  <a:pt x="92" y="790"/>
                  <a:pt x="426" y="274"/>
                  <a:pt x="912" y="31"/>
                </a:cubicBezTo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1"/>
          <p:cNvSpPr/>
          <p:nvPr/>
        </p:nvSpPr>
        <p:spPr>
          <a:xfrm>
            <a:off x="3830527" y="1471436"/>
            <a:ext cx="27" cy="53695"/>
          </a:xfrm>
          <a:custGeom>
            <a:avLst/>
            <a:gdLst/>
            <a:ahLst/>
            <a:cxnLst/>
            <a:rect l="l" t="t" r="r" b="b"/>
            <a:pathLst>
              <a:path w="1" h="2007" fill="none" extrusionOk="0">
                <a:moveTo>
                  <a:pt x="1" y="2007"/>
                </a:moveTo>
                <a:lnTo>
                  <a:pt x="1" y="0"/>
                </a:lnTo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1"/>
          <p:cNvSpPr/>
          <p:nvPr/>
        </p:nvSpPr>
        <p:spPr>
          <a:xfrm>
            <a:off x="6467708" y="767038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1"/>
          <p:cNvSpPr/>
          <p:nvPr/>
        </p:nvSpPr>
        <p:spPr>
          <a:xfrm>
            <a:off x="4616542" y="2048747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0" name="Google Shape;230;p31"/>
          <p:cNvCxnSpPr>
            <a:stCxn id="220" idx="2"/>
            <a:endCxn id="229" idx="3"/>
          </p:cNvCxnSpPr>
          <p:nvPr/>
        </p:nvCxnSpPr>
        <p:spPr>
          <a:xfrm rot="5400000">
            <a:off x="6103616" y="632468"/>
            <a:ext cx="218371" cy="2806964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grpSp>
        <p:nvGrpSpPr>
          <p:cNvPr id="231" name="Google Shape;231;p31"/>
          <p:cNvGrpSpPr/>
          <p:nvPr/>
        </p:nvGrpSpPr>
        <p:grpSpPr>
          <a:xfrm>
            <a:off x="3684010" y="3520286"/>
            <a:ext cx="57466" cy="156089"/>
            <a:chOff x="3019408" y="3475622"/>
            <a:chExt cx="41730" cy="113347"/>
          </a:xfrm>
        </p:grpSpPr>
        <p:sp>
          <p:nvSpPr>
            <p:cNvPr id="232" name="Google Shape;232;p31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229;p31"/>
          <p:cNvSpPr/>
          <p:nvPr/>
        </p:nvSpPr>
        <p:spPr>
          <a:xfrm>
            <a:off x="4616542" y="264176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229;p31"/>
          <p:cNvSpPr/>
          <p:nvPr/>
        </p:nvSpPr>
        <p:spPr>
          <a:xfrm>
            <a:off x="4616542" y="319652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229;p31"/>
          <p:cNvSpPr/>
          <p:nvPr/>
        </p:nvSpPr>
        <p:spPr>
          <a:xfrm>
            <a:off x="3939654" y="2048747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229;p31"/>
          <p:cNvSpPr/>
          <p:nvPr/>
        </p:nvSpPr>
        <p:spPr>
          <a:xfrm>
            <a:off x="3939654" y="264176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229;p31"/>
          <p:cNvSpPr/>
          <p:nvPr/>
        </p:nvSpPr>
        <p:spPr>
          <a:xfrm>
            <a:off x="3939654" y="3195085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220;p31"/>
          <p:cNvSpPr/>
          <p:nvPr/>
        </p:nvSpPr>
        <p:spPr>
          <a:xfrm>
            <a:off x="362851" y="796774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Google Shape;230;p31"/>
          <p:cNvCxnSpPr/>
          <p:nvPr/>
        </p:nvCxnSpPr>
        <p:spPr>
          <a:xfrm rot="16200000" flipH="1">
            <a:off x="2631223" y="851572"/>
            <a:ext cx="188635" cy="2428228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54" name="Google Shape;220;p31"/>
          <p:cNvSpPr/>
          <p:nvPr/>
        </p:nvSpPr>
        <p:spPr>
          <a:xfrm rot="10800000">
            <a:off x="362851" y="3475204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230;p31"/>
          <p:cNvCxnSpPr>
            <a:stCxn id="54" idx="2"/>
            <a:endCxn id="49" idx="1"/>
          </p:cNvCxnSpPr>
          <p:nvPr/>
        </p:nvCxnSpPr>
        <p:spPr>
          <a:xfrm rot="5400000" flipH="1" flipV="1">
            <a:off x="2633675" y="2169225"/>
            <a:ext cx="183730" cy="2428228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59" name="Google Shape;220;p31"/>
          <p:cNvSpPr/>
          <p:nvPr/>
        </p:nvSpPr>
        <p:spPr>
          <a:xfrm rot="10800000">
            <a:off x="6467709" y="3485652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230;p31"/>
          <p:cNvCxnSpPr>
            <a:stCxn id="59" idx="2"/>
            <a:endCxn id="46" idx="3"/>
          </p:cNvCxnSpPr>
          <p:nvPr/>
        </p:nvCxnSpPr>
        <p:spPr>
          <a:xfrm rot="16200000" flipV="1">
            <a:off x="6116434" y="1985801"/>
            <a:ext cx="192737" cy="2806965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62" name="Google Shape;571;p48"/>
          <p:cNvSpPr/>
          <p:nvPr/>
        </p:nvSpPr>
        <p:spPr>
          <a:xfrm>
            <a:off x="7327470" y="2449705"/>
            <a:ext cx="576900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574;p48"/>
          <p:cNvGrpSpPr/>
          <p:nvPr/>
        </p:nvGrpSpPr>
        <p:grpSpPr>
          <a:xfrm>
            <a:off x="7389380" y="2523055"/>
            <a:ext cx="454069" cy="340536"/>
            <a:chOff x="1817317" y="2480330"/>
            <a:chExt cx="350958" cy="263043"/>
          </a:xfrm>
        </p:grpSpPr>
        <p:sp>
          <p:nvSpPr>
            <p:cNvPr id="64" name="Google Shape;575;p48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76;p48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77;p48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78;p48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79;p48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" name="Google Shape;230;p31"/>
          <p:cNvCxnSpPr>
            <a:stCxn id="62" idx="1"/>
            <a:endCxn id="45" idx="3"/>
          </p:cNvCxnSpPr>
          <p:nvPr/>
        </p:nvCxnSpPr>
        <p:spPr>
          <a:xfrm rot="10800000">
            <a:off x="4809320" y="2738155"/>
            <a:ext cx="2518151" cy="12700"/>
          </a:xfrm>
          <a:prstGeom prst="bentConnector3">
            <a:avLst>
              <a:gd name="adj1" fmla="val 107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77" name="Google Shape;571;p48"/>
          <p:cNvSpPr/>
          <p:nvPr/>
        </p:nvSpPr>
        <p:spPr>
          <a:xfrm>
            <a:off x="1270878" y="2431179"/>
            <a:ext cx="576900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230;p31"/>
          <p:cNvCxnSpPr>
            <a:stCxn id="77" idx="3"/>
            <a:endCxn id="48" idx="1"/>
          </p:cNvCxnSpPr>
          <p:nvPr/>
        </p:nvCxnSpPr>
        <p:spPr>
          <a:xfrm>
            <a:off x="1847778" y="2719629"/>
            <a:ext cx="2091876" cy="18526"/>
          </a:xfrm>
          <a:prstGeom prst="bentConnector3">
            <a:avLst>
              <a:gd name="adj1" fmla="val 247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grpSp>
        <p:nvGrpSpPr>
          <p:cNvPr id="89" name="Google Shape;274;p33"/>
          <p:cNvGrpSpPr/>
          <p:nvPr/>
        </p:nvGrpSpPr>
        <p:grpSpPr>
          <a:xfrm>
            <a:off x="1374327" y="2560913"/>
            <a:ext cx="363199" cy="335957"/>
            <a:chOff x="4126815" y="2760704"/>
            <a:chExt cx="380393" cy="363118"/>
          </a:xfrm>
        </p:grpSpPr>
        <p:sp>
          <p:nvSpPr>
            <p:cNvPr id="90" name="Google Shape;275;p33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6;p33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7;p33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8;p33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Rectangle 28"/>
          <p:cNvSpPr/>
          <p:nvPr/>
        </p:nvSpPr>
        <p:spPr>
          <a:xfrm>
            <a:off x="428722" y="839311"/>
            <a:ext cx="21555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smtClean="0">
                <a:solidFill>
                  <a:schemeClr val="tx2"/>
                </a:solidFill>
              </a:rPr>
              <a:t>Sự thay đổi trong hành vi tiêu dùng của đại bộ phận người dân.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542022" y="818063"/>
            <a:ext cx="21410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>
                <a:solidFill>
                  <a:schemeClr val="tx2"/>
                </a:solidFill>
              </a:rPr>
              <a:t>Khách hàng có thể đặt hàng trực tuyến và thanh toán nhanh chóng, tiện lợi.</a:t>
            </a:r>
          </a:p>
        </p:txBody>
      </p:sp>
      <p:sp>
        <p:nvSpPr>
          <p:cNvPr id="98" name="Rectangle 97"/>
          <p:cNvSpPr/>
          <p:nvPr/>
        </p:nvSpPr>
        <p:spPr>
          <a:xfrm>
            <a:off x="6467709" y="3544026"/>
            <a:ext cx="22971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vi-VN" sz="1600">
                <a:solidFill>
                  <a:schemeClr val="tx2"/>
                </a:solidFill>
              </a:rPr>
              <a:t>Website là nơi cung cấp thông tin đầy đủ và chi tiết về sản phẩm của doanh nghiệp</a:t>
            </a:r>
            <a:r>
              <a:rPr lang="en-US" sz="1600">
                <a:solidFill>
                  <a:schemeClr val="tx2"/>
                </a:solidFill>
              </a:rPr>
              <a:t>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428722" y="3624701"/>
            <a:ext cx="21555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>
                <a:solidFill>
                  <a:schemeClr val="tx2"/>
                </a:solidFill>
              </a:rPr>
              <a:t>Website được tích hợp các tính năng tự động hóa quy trình.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00" name="Google Shape;390;p41"/>
          <p:cNvSpPr txBox="1">
            <a:spLocks/>
          </p:cNvSpPr>
          <p:nvPr/>
        </p:nvSpPr>
        <p:spPr>
          <a:xfrm>
            <a:off x="3716" y="334530"/>
            <a:ext cx="2328003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Lý do chọn đề tài</a:t>
            </a:r>
            <a:endParaRPr lang="en-US" sz="2000">
              <a:latin typeface="+mn-lt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4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9493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" grpId="0" animBg="1"/>
      <p:bldP spid="50" grpId="0" animBg="1"/>
      <p:bldP spid="54" grpId="0" animBg="1"/>
      <p:bldP spid="59" grpId="0" animBg="1"/>
      <p:bldP spid="29" grpId="0"/>
      <p:bldP spid="95" grpId="0"/>
      <p:bldP spid="98" grpId="0"/>
      <p:bldP spid="9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smtClean="0">
                <a:latin typeface="+mn-lt"/>
              </a:rPr>
              <a:t>2. Hiện thực hóa nghiên cứu</a:t>
            </a:r>
            <a:endParaRPr sz="48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latin typeface="+mn-lt"/>
              </a:rPr>
              <a:t>5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22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4655;p41"/>
          <p:cNvSpPr/>
          <p:nvPr/>
        </p:nvSpPr>
        <p:spPr>
          <a:xfrm>
            <a:off x="4693347" y="430477"/>
            <a:ext cx="4052670" cy="2312454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</a:endParaRPr>
          </a:p>
        </p:txBody>
      </p:sp>
      <p:sp>
        <p:nvSpPr>
          <p:cNvPr id="41" name="Google Shape;4657;p41"/>
          <p:cNvSpPr/>
          <p:nvPr/>
        </p:nvSpPr>
        <p:spPr>
          <a:xfrm>
            <a:off x="457201" y="443189"/>
            <a:ext cx="4052670" cy="2296532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noFill/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+mn-lt"/>
            </a:endParaRPr>
          </a:p>
        </p:txBody>
      </p:sp>
      <p:sp>
        <p:nvSpPr>
          <p:cNvPr id="45" name="Google Shape;390;p41"/>
          <p:cNvSpPr txBox="1">
            <a:spLocks/>
          </p:cNvSpPr>
          <p:nvPr/>
        </p:nvSpPr>
        <p:spPr>
          <a:xfrm>
            <a:off x="11336" y="-7620"/>
            <a:ext cx="3554823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Phân tích thiết kế hệ thống</a:t>
            </a:r>
            <a:endParaRPr lang="en-US" sz="2000">
              <a:latin typeface="+mn-lt"/>
            </a:endParaRPr>
          </a:p>
        </p:txBody>
      </p:sp>
      <p:sp>
        <p:nvSpPr>
          <p:cNvPr id="47" name="Google Shape;4655;p41"/>
          <p:cNvSpPr/>
          <p:nvPr/>
        </p:nvSpPr>
        <p:spPr>
          <a:xfrm rot="10800000">
            <a:off x="457201" y="2824749"/>
            <a:ext cx="4052670" cy="1905618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48" name="Google Shape;4657;p41"/>
          <p:cNvSpPr/>
          <p:nvPr/>
        </p:nvSpPr>
        <p:spPr>
          <a:xfrm rot="10800000">
            <a:off x="4693347" y="2818638"/>
            <a:ext cx="4052670" cy="1909451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49" name="Google Shape;4654;p41"/>
          <p:cNvSpPr/>
          <p:nvPr/>
        </p:nvSpPr>
        <p:spPr>
          <a:xfrm>
            <a:off x="2424929" y="440910"/>
            <a:ext cx="4353357" cy="2296371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+mn-lt"/>
            </a:endParaRPr>
          </a:p>
        </p:txBody>
      </p:sp>
      <p:sp>
        <p:nvSpPr>
          <p:cNvPr id="50" name="Google Shape;4654;p41"/>
          <p:cNvSpPr/>
          <p:nvPr/>
        </p:nvSpPr>
        <p:spPr>
          <a:xfrm rot="10800000">
            <a:off x="2424931" y="2818639"/>
            <a:ext cx="4353356" cy="1909447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51" name="Google Shape;390;p41"/>
          <p:cNvSpPr txBox="1">
            <a:spLocks/>
          </p:cNvSpPr>
          <p:nvPr/>
        </p:nvSpPr>
        <p:spPr>
          <a:xfrm>
            <a:off x="3262953" y="564827"/>
            <a:ext cx="2548329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smtClean="0">
                <a:solidFill>
                  <a:srgbClr val="F2A365"/>
                </a:solidFill>
                <a:latin typeface="+mn-lt"/>
              </a:rPr>
              <a:t>YÊU CẦU CHỨC NĂNG</a:t>
            </a:r>
            <a:endParaRPr lang="en-US" sz="16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2" name="Google Shape;390;p41"/>
          <p:cNvSpPr txBox="1">
            <a:spLocks/>
          </p:cNvSpPr>
          <p:nvPr/>
        </p:nvSpPr>
        <p:spPr>
          <a:xfrm>
            <a:off x="2984891" y="4125194"/>
            <a:ext cx="3222885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smtClean="0">
                <a:solidFill>
                  <a:srgbClr val="200E74"/>
                </a:solidFill>
                <a:latin typeface="+mn-lt"/>
              </a:rPr>
              <a:t>YÊU CẦU PHI CHỨC NĂNG</a:t>
            </a:r>
            <a:endParaRPr lang="en-US" sz="16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55" name="Google Shape;390;p41"/>
          <p:cNvSpPr txBox="1">
            <a:spLocks/>
          </p:cNvSpPr>
          <p:nvPr/>
        </p:nvSpPr>
        <p:spPr>
          <a:xfrm>
            <a:off x="457199" y="534347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F2A365"/>
                </a:solidFill>
                <a:latin typeface="+mn-lt"/>
              </a:rPr>
              <a:t>KHÁCH HÀNG</a:t>
            </a:r>
            <a:endParaRPr lang="en-US" sz="14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7" name="Google Shape;390;p41"/>
          <p:cNvSpPr txBox="1">
            <a:spLocks/>
          </p:cNvSpPr>
          <p:nvPr/>
        </p:nvSpPr>
        <p:spPr>
          <a:xfrm>
            <a:off x="6820663" y="534347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F2A365"/>
                </a:solidFill>
                <a:latin typeface="+mn-lt"/>
              </a:rPr>
              <a:t>QUẢN TRỊ VIÊN</a:t>
            </a:r>
            <a:endParaRPr lang="en-US" sz="14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8" name="Google Shape;390;p41"/>
          <p:cNvSpPr txBox="1">
            <a:spLocks/>
          </p:cNvSpPr>
          <p:nvPr/>
        </p:nvSpPr>
        <p:spPr>
          <a:xfrm>
            <a:off x="471306" y="2870618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200E74"/>
                </a:solidFill>
                <a:latin typeface="+mn-lt"/>
              </a:rPr>
              <a:t>HIỆU SUẤT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59" name="Google Shape;390;p41"/>
          <p:cNvSpPr txBox="1">
            <a:spLocks/>
          </p:cNvSpPr>
          <p:nvPr/>
        </p:nvSpPr>
        <p:spPr>
          <a:xfrm>
            <a:off x="6891586" y="2862895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200E74"/>
                </a:solidFill>
                <a:latin typeface="+mn-lt"/>
              </a:rPr>
              <a:t>BẢO MẬT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0" name="Google Shape;390;p41"/>
          <p:cNvSpPr txBox="1">
            <a:spLocks/>
          </p:cNvSpPr>
          <p:nvPr/>
        </p:nvSpPr>
        <p:spPr>
          <a:xfrm>
            <a:off x="451924" y="3939187"/>
            <a:ext cx="24561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200E74"/>
                </a:solidFill>
                <a:latin typeface="+mn-lt"/>
              </a:rPr>
              <a:t>KHẢ NĂNG MỞ RỘNG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3" name="Google Shape;390;p41"/>
          <p:cNvSpPr txBox="1">
            <a:spLocks/>
          </p:cNvSpPr>
          <p:nvPr/>
        </p:nvSpPr>
        <p:spPr>
          <a:xfrm>
            <a:off x="6310858" y="3932490"/>
            <a:ext cx="247351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200E74"/>
                </a:solidFill>
                <a:latin typeface="+mn-lt"/>
              </a:rPr>
              <a:t>KHẢ NĂNG TƯƠNG THÍCH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3760" y="3167954"/>
            <a:ext cx="2710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1200">
                <a:solidFill>
                  <a:srgbClr val="200E74"/>
                </a:solidFill>
                <a:latin typeface="+mn-lt"/>
              </a:rPr>
              <a:t>Website cần tải trang nhanh chóng để mang lại trải nghiệm người dùng tốt </a:t>
            </a:r>
            <a:r>
              <a:rPr lang="vi-VN" sz="1200" smtClean="0">
                <a:solidFill>
                  <a:srgbClr val="200E74"/>
                </a:solidFill>
                <a:latin typeface="+mn-lt"/>
              </a:rPr>
              <a:t>nhất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0874" y="4203252"/>
            <a:ext cx="22747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200">
                <a:solidFill>
                  <a:srgbClr val="200E74"/>
                </a:solidFill>
                <a:latin typeface="+mn-lt"/>
                <a:ea typeface="Fira Sans"/>
                <a:cs typeface="Fira Sans"/>
                <a:sym typeface="Fira Sans"/>
              </a:rPr>
              <a:t>Đáp ứng nhu cầu phát </a:t>
            </a:r>
            <a:r>
              <a:rPr lang="en-US" sz="1200" smtClean="0">
                <a:solidFill>
                  <a:srgbClr val="200E74"/>
                </a:solidFill>
                <a:latin typeface="+mn-lt"/>
                <a:ea typeface="Fira Sans"/>
                <a:cs typeface="Fira Sans"/>
                <a:sym typeface="Fira Sans"/>
              </a:rPr>
              <a:t>triển, mở rộng trong tương lai</a:t>
            </a:r>
            <a:endParaRPr lang="en-US" sz="1200" dirty="0">
              <a:solidFill>
                <a:srgbClr val="200E74"/>
              </a:solidFill>
              <a:latin typeface="+mn-lt"/>
              <a:ea typeface="Fira Sans"/>
              <a:cs typeface="Fira Sans"/>
              <a:sym typeface="Fira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12297" y="3159656"/>
            <a:ext cx="29605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rgbClr val="200E74"/>
                </a:solidFill>
                <a:latin typeface="+mn-lt"/>
              </a:rPr>
              <a:t>Website cần bảo vệ an toàn dữ liệu khách hàng, bao gồm thông tin cá nhân và thông tin thanh </a:t>
            </a:r>
            <a:r>
              <a:rPr lang="en-US" sz="1200" smtClean="0">
                <a:solidFill>
                  <a:srgbClr val="200E74"/>
                </a:solidFill>
                <a:latin typeface="+mn-lt"/>
              </a:rPr>
              <a:t>toán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310858" y="4196555"/>
            <a:ext cx="2473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rgbClr val="200E74"/>
                </a:solidFill>
                <a:latin typeface="+mn-lt"/>
              </a:rPr>
              <a:t>Tương thích với các trình duyệt web phổ biến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6228413" y="851457"/>
            <a:ext cx="2508399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Đăng nhập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sản phẩm, danh mục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thành viên, phân quyền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đơn hàng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Thống kê dữ liệu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Chat với khách hàng </a:t>
            </a:r>
          </a:p>
        </p:txBody>
      </p:sp>
      <p:sp>
        <p:nvSpPr>
          <p:cNvPr id="6" name="Rectangle 5"/>
          <p:cNvSpPr/>
          <p:nvPr/>
        </p:nvSpPr>
        <p:spPr>
          <a:xfrm>
            <a:off x="455953" y="2300026"/>
            <a:ext cx="3544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F2A365"/>
                </a:solidFill>
                <a:latin typeface="+mn-lt"/>
              </a:rPr>
              <a:t>- Chat với nhân viên tư vấn, hệ thống hỗ trợ thông </a:t>
            </a:r>
            <a:r>
              <a:rPr lang="en-US" sz="1200" smtClean="0">
                <a:solidFill>
                  <a:srgbClr val="F2A365"/>
                </a:solidFill>
                <a:latin typeface="+mn-lt"/>
              </a:rPr>
              <a:t>minh</a:t>
            </a:r>
            <a:endParaRPr lang="en-US" sz="12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60078" y="828000"/>
            <a:ext cx="22747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Tìm kiếm, xem sản phẩm, xem chi tiết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So sánh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Đăng ký, đăng nhập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giỏ hàng, đặt hàng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Gợi ý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Theo dõi đơn hàng</a:t>
            </a:r>
          </a:p>
          <a:p>
            <a:r>
              <a:rPr lang="en-US" sz="1200">
                <a:solidFill>
                  <a:srgbClr val="F2A365"/>
                </a:solidFill>
                <a:latin typeface="+mn-lt"/>
              </a:rPr>
              <a:t>- </a:t>
            </a:r>
            <a:r>
              <a:rPr lang="en-US" sz="1200" smtClean="0">
                <a:solidFill>
                  <a:srgbClr val="F2A365"/>
                </a:solidFill>
                <a:latin typeface="+mn-lt"/>
              </a:rPr>
              <a:t>Đánh giá sản phẩm</a:t>
            </a:r>
            <a:endParaRPr lang="en-US" sz="1200">
              <a:solidFill>
                <a:srgbClr val="F2A365"/>
              </a:solidFill>
              <a:latin typeface="+mn-lt"/>
            </a:endParaRPr>
          </a:p>
          <a:p>
            <a:endParaRPr lang="en-US" sz="1200" smtClean="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latin typeface="+mn-lt"/>
              </a:rPr>
              <a:t>6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678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 animBg="1"/>
      <p:bldP spid="47" grpId="0" animBg="1"/>
      <p:bldP spid="48" grpId="0" animBg="1"/>
      <p:bldP spid="49" grpId="0" animBg="1"/>
      <p:bldP spid="50" grpId="0" animBg="1"/>
      <p:bldP spid="51" grpId="0"/>
      <p:bldP spid="52" grpId="0"/>
      <p:bldP spid="55" grpId="0"/>
      <p:bldP spid="57" grpId="0"/>
      <p:bldP spid="58" grpId="0"/>
      <p:bldP spid="59" grpId="0"/>
      <p:bldP spid="60" grpId="0"/>
      <p:bldP spid="63" grpId="0"/>
      <p:bldP spid="3" grpId="0"/>
      <p:bldP spid="4" grpId="0"/>
      <p:bldP spid="5" grpId="0"/>
      <p:bldP spid="69" grpId="0"/>
      <p:bldP spid="70" grpId="0"/>
      <p:bldP spid="6" grpId="0"/>
      <p:bldP spid="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390;p41"/>
          <p:cNvSpPr txBox="1">
            <a:spLocks/>
          </p:cNvSpPr>
          <p:nvPr/>
        </p:nvSpPr>
        <p:spPr>
          <a:xfrm>
            <a:off x="3716" y="-15240"/>
            <a:ext cx="433968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dữ liệu mức quan niệm</a:t>
            </a:r>
            <a:endParaRPr lang="en-US" sz="200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45" y="352424"/>
            <a:ext cx="5795515" cy="444206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7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488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390;p41"/>
          <p:cNvSpPr txBox="1">
            <a:spLocks/>
          </p:cNvSpPr>
          <p:nvPr/>
        </p:nvSpPr>
        <p:spPr>
          <a:xfrm>
            <a:off x="3716" y="-15240"/>
            <a:ext cx="433968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Use Case tổng quát</a:t>
            </a:r>
            <a:endParaRPr lang="en-US" sz="200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8</a:t>
            </a:r>
            <a:endParaRPr lang="en-US" b="1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94" y="464259"/>
            <a:ext cx="7561347" cy="428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0" y="1618567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+mn-lt"/>
              </a:rPr>
              <a:t>3. Kết quả nghiên cứu</a:t>
            </a:r>
            <a:endParaRPr sz="54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Rectangle 17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9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73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mall Business Web Site Project Proposal by Slidesgo">
  <a:themeElements>
    <a:clrScheme name="Simple Light">
      <a:dk1>
        <a:srgbClr val="200E74"/>
      </a:dk1>
      <a:lt1>
        <a:srgbClr val="01539D"/>
      </a:lt1>
      <a:dk2>
        <a:srgbClr val="5C5C61"/>
      </a:dk2>
      <a:lt2>
        <a:srgbClr val="FFFFFF"/>
      </a:lt2>
      <a:accent1>
        <a:srgbClr val="5C3DA4"/>
      </a:accent1>
      <a:accent2>
        <a:srgbClr val="B24EBE"/>
      </a:accent2>
      <a:accent3>
        <a:srgbClr val="84B9FF"/>
      </a:accent3>
      <a:accent4>
        <a:srgbClr val="9A9AA0"/>
      </a:accent4>
      <a:accent5>
        <a:srgbClr val="ECECEC"/>
      </a:accent5>
      <a:accent6>
        <a:srgbClr val="DBDBDB"/>
      </a:accent6>
      <a:hlink>
        <a:srgbClr val="5C5C6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673</Words>
  <Application>Microsoft Office PowerPoint</Application>
  <PresentationFormat>On-screen Show (16:9)</PresentationFormat>
  <Paragraphs>102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SimSun</vt:lpstr>
      <vt:lpstr>Fira Sans Medium</vt:lpstr>
      <vt:lpstr>Fira Sans</vt:lpstr>
      <vt:lpstr>Fira Sans SemiBold</vt:lpstr>
      <vt:lpstr>Roboto</vt:lpstr>
      <vt:lpstr>Bebas Neue</vt:lpstr>
      <vt:lpstr>Roboto Condensed</vt:lpstr>
      <vt:lpstr>Arial</vt:lpstr>
      <vt:lpstr>Times New Roman</vt:lpstr>
      <vt:lpstr>Small Business Web Site Project Proposal by Slidesgo</vt:lpstr>
      <vt:lpstr>PowerPoint Presentation</vt:lpstr>
      <vt:lpstr>PowerPoint Presentation</vt:lpstr>
      <vt:lpstr>1. Tổng quan</vt:lpstr>
      <vt:lpstr>PowerPoint Presentation</vt:lpstr>
      <vt:lpstr>2. Hiện thực hóa nghiên cứu</vt:lpstr>
      <vt:lpstr>PowerPoint Presentation</vt:lpstr>
      <vt:lpstr>PowerPoint Presentation</vt:lpstr>
      <vt:lpstr>PowerPoint Presentation</vt:lpstr>
      <vt:lpstr>3. Kết quả nghiên cứu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Kết luận và hướng phát triển</vt:lpstr>
      <vt:lpstr>Kết luận</vt:lpstr>
      <vt:lpstr>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BUSINESS  WEBSITE PROJECT PROPOSAL</dc:title>
  <cp:lastModifiedBy>NGO TAN LOI</cp:lastModifiedBy>
  <cp:revision>142</cp:revision>
  <dcterms:modified xsi:type="dcterms:W3CDTF">2024-07-17T08:57:48Z</dcterms:modified>
</cp:coreProperties>
</file>